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0" r:id="rId4"/>
    <p:sldMasterId id="2147483702" r:id="rId5"/>
  </p:sldMasterIdLst>
  <p:sldIdLst>
    <p:sldId id="256" r:id="rId6"/>
    <p:sldId id="257" r:id="rId7"/>
    <p:sldId id="258" r:id="rId8"/>
    <p:sldId id="259" r:id="rId9"/>
    <p:sldId id="263" r:id="rId10"/>
    <p:sldId id="265" r:id="rId11"/>
    <p:sldId id="274" r:id="rId12"/>
    <p:sldId id="281" r:id="rId13"/>
    <p:sldId id="282" r:id="rId14"/>
    <p:sldId id="284" r:id="rId15"/>
    <p:sldId id="266" r:id="rId16"/>
    <p:sldId id="275" r:id="rId17"/>
    <p:sldId id="279" r:id="rId18"/>
    <p:sldId id="278" r:id="rId19"/>
    <p:sldId id="277" r:id="rId20"/>
    <p:sldId id="276" r:id="rId21"/>
    <p:sldId id="264" r:id="rId22"/>
    <p:sldId id="285" r:id="rId23"/>
    <p:sldId id="267" r:id="rId24"/>
    <p:sldId id="269" r:id="rId25"/>
    <p:sldId id="270" r:id="rId26"/>
    <p:sldId id="268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9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svg"/><Relationship Id="rId9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svg"/><Relationship Id="rId9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31DA31-B527-4B4A-8FD6-BAEA637C863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18BFA-4DA0-457B-AA95-7EB1A0B502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Accuracy			66.39%</a:t>
          </a:r>
        </a:p>
      </dgm:t>
    </dgm:pt>
    <dgm:pt modelId="{CF6AA418-B9B1-4923-A0A5-2BD3EE71F2C4}" type="parTrans" cxnId="{E395456D-4C93-4B58-A6A3-97A2C116C1A3}">
      <dgm:prSet/>
      <dgm:spPr/>
      <dgm:t>
        <a:bodyPr/>
        <a:lstStyle/>
        <a:p>
          <a:endParaRPr lang="en-US"/>
        </a:p>
      </dgm:t>
    </dgm:pt>
    <dgm:pt modelId="{8846161A-F4CC-4822-B61C-21B190B7D55C}" type="sibTrans" cxnId="{E395456D-4C93-4B58-A6A3-97A2C116C1A3}">
      <dgm:prSet/>
      <dgm:spPr/>
      <dgm:t>
        <a:bodyPr/>
        <a:lstStyle/>
        <a:p>
          <a:endParaRPr lang="en-US"/>
        </a:p>
      </dgm:t>
    </dgm:pt>
    <dgm:pt modelId="{E537C584-76AA-4F32-9069-9BA5201117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Sensitivity			65.05%</a:t>
          </a:r>
        </a:p>
      </dgm:t>
    </dgm:pt>
    <dgm:pt modelId="{83B98477-B111-4932-80F1-69DF757BFCEE}" type="parTrans" cxnId="{1326A09D-107C-40E9-A307-84B8E9718C68}">
      <dgm:prSet/>
      <dgm:spPr/>
      <dgm:t>
        <a:bodyPr/>
        <a:lstStyle/>
        <a:p>
          <a:endParaRPr lang="en-US"/>
        </a:p>
      </dgm:t>
    </dgm:pt>
    <dgm:pt modelId="{5CF8EC5E-0A5B-4291-AEB4-17A88E9F12C1}" type="sibTrans" cxnId="{1326A09D-107C-40E9-A307-84B8E9718C68}">
      <dgm:prSet/>
      <dgm:spPr/>
      <dgm:t>
        <a:bodyPr/>
        <a:lstStyle/>
        <a:p>
          <a:endParaRPr lang="en-US"/>
        </a:p>
      </dgm:t>
    </dgm:pt>
    <dgm:pt modelId="{E6D9ED69-2694-4EC7-8533-14E4ACB8B1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Specificity 			72.95%</a:t>
          </a:r>
        </a:p>
      </dgm:t>
    </dgm:pt>
    <dgm:pt modelId="{9396DEBA-8D82-41C4-A486-D7C4A4FABDDC}" type="parTrans" cxnId="{753C4186-7674-4B47-AB70-EF714D20548F}">
      <dgm:prSet/>
      <dgm:spPr/>
      <dgm:t>
        <a:bodyPr/>
        <a:lstStyle/>
        <a:p>
          <a:endParaRPr lang="en-US"/>
        </a:p>
      </dgm:t>
    </dgm:pt>
    <dgm:pt modelId="{D01A6342-4657-4972-A9E2-83B9F54B02E3}" type="sibTrans" cxnId="{753C4186-7674-4B47-AB70-EF714D20548F}">
      <dgm:prSet/>
      <dgm:spPr/>
      <dgm:t>
        <a:bodyPr/>
        <a:lstStyle/>
        <a:p>
          <a:endParaRPr lang="en-US"/>
        </a:p>
      </dgm:t>
    </dgm:pt>
    <dgm:pt modelId="{11F4B2A3-EAF8-4791-BB5A-D12E3DA620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No Information Rate		83.33%</a:t>
          </a:r>
        </a:p>
      </dgm:t>
    </dgm:pt>
    <dgm:pt modelId="{3B0CCD58-7469-4052-9478-88F19D538715}" type="parTrans" cxnId="{71743CCA-8FE3-4605-BD39-91E6C1749F21}">
      <dgm:prSet/>
      <dgm:spPr/>
      <dgm:t>
        <a:bodyPr/>
        <a:lstStyle/>
        <a:p>
          <a:endParaRPr lang="en-US"/>
        </a:p>
      </dgm:t>
    </dgm:pt>
    <dgm:pt modelId="{BB281A0B-89EA-4F0A-91FE-142B461EFEF9}" type="sibTrans" cxnId="{71743CCA-8FE3-4605-BD39-91E6C1749F21}">
      <dgm:prSet/>
      <dgm:spPr/>
      <dgm:t>
        <a:bodyPr/>
        <a:lstStyle/>
        <a:p>
          <a:endParaRPr lang="en-US"/>
        </a:p>
      </dgm:t>
    </dgm:pt>
    <dgm:pt modelId="{26E15745-CE8C-4808-A890-5B3F2AC09D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	</a:t>
          </a:r>
          <a:r>
            <a:rPr lang="en-US" sz="2400" b="1" dirty="0"/>
            <a:t>Why is this model good? </a:t>
          </a:r>
        </a:p>
      </dgm:t>
    </dgm:pt>
    <dgm:pt modelId="{1399714E-099B-4E65-BE99-D7C66B92E404}" type="parTrans" cxnId="{11803D69-59E2-41FA-B416-FE2A46BD0D8A}">
      <dgm:prSet/>
      <dgm:spPr/>
      <dgm:t>
        <a:bodyPr/>
        <a:lstStyle/>
        <a:p>
          <a:endParaRPr lang="en-US"/>
        </a:p>
      </dgm:t>
    </dgm:pt>
    <dgm:pt modelId="{01F7BDA2-9679-4CCB-AAB0-9742FA11BEB9}" type="sibTrans" cxnId="{11803D69-59E2-41FA-B416-FE2A46BD0D8A}">
      <dgm:prSet/>
      <dgm:spPr/>
      <dgm:t>
        <a:bodyPr/>
        <a:lstStyle/>
        <a:p>
          <a:endParaRPr lang="en-US"/>
        </a:p>
      </dgm:t>
    </dgm:pt>
    <dgm:pt modelId="{D65B69DC-E696-49E3-A314-9FB767979AF9}" type="pres">
      <dgm:prSet presAssocID="{3431DA31-B527-4B4A-8FD6-BAEA637C863D}" presName="root" presStyleCnt="0">
        <dgm:presLayoutVars>
          <dgm:dir/>
          <dgm:resizeHandles val="exact"/>
        </dgm:presLayoutVars>
      </dgm:prSet>
      <dgm:spPr/>
    </dgm:pt>
    <dgm:pt modelId="{4EB231B1-1236-49EE-B58E-0027CD378CBD}" type="pres">
      <dgm:prSet presAssocID="{C5018BFA-4DA0-457B-AA95-7EB1A0B502D4}" presName="compNode" presStyleCnt="0"/>
      <dgm:spPr/>
    </dgm:pt>
    <dgm:pt modelId="{DEF7A19A-3ABD-4125-9558-5DCB5C4DDC48}" type="pres">
      <dgm:prSet presAssocID="{C5018BFA-4DA0-457B-AA95-7EB1A0B502D4}" presName="bgRect" presStyleLbl="bgShp" presStyleIdx="0" presStyleCnt="5"/>
      <dgm:spPr/>
    </dgm:pt>
    <dgm:pt modelId="{B637E175-E293-49A3-8200-BA324A2C690E}" type="pres">
      <dgm:prSet presAssocID="{C5018BFA-4DA0-457B-AA95-7EB1A0B502D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6A2B1EC-D72A-457A-B456-9AD12199D365}" type="pres">
      <dgm:prSet presAssocID="{C5018BFA-4DA0-457B-AA95-7EB1A0B502D4}" presName="spaceRect" presStyleCnt="0"/>
      <dgm:spPr/>
    </dgm:pt>
    <dgm:pt modelId="{B49E8DB9-E926-462E-BEF2-E306A7E4FB23}" type="pres">
      <dgm:prSet presAssocID="{C5018BFA-4DA0-457B-AA95-7EB1A0B502D4}" presName="parTx" presStyleLbl="revTx" presStyleIdx="0" presStyleCnt="5">
        <dgm:presLayoutVars>
          <dgm:chMax val="0"/>
          <dgm:chPref val="0"/>
        </dgm:presLayoutVars>
      </dgm:prSet>
      <dgm:spPr/>
    </dgm:pt>
    <dgm:pt modelId="{3D544DD3-491F-4A46-BA45-B3B8DEE1E20B}" type="pres">
      <dgm:prSet presAssocID="{8846161A-F4CC-4822-B61C-21B190B7D55C}" presName="sibTrans" presStyleCnt="0"/>
      <dgm:spPr/>
    </dgm:pt>
    <dgm:pt modelId="{372F808A-B818-4100-87A3-CE2D3A57BE3B}" type="pres">
      <dgm:prSet presAssocID="{E537C584-76AA-4F32-9069-9BA5201117F1}" presName="compNode" presStyleCnt="0"/>
      <dgm:spPr/>
    </dgm:pt>
    <dgm:pt modelId="{82C8DC50-BC7F-4F6A-A970-F10578C75CF6}" type="pres">
      <dgm:prSet presAssocID="{E537C584-76AA-4F32-9069-9BA5201117F1}" presName="bgRect" presStyleLbl="bgShp" presStyleIdx="1" presStyleCnt="5"/>
      <dgm:spPr/>
    </dgm:pt>
    <dgm:pt modelId="{18E283EB-F715-4180-BA29-680DDFA0E1E2}" type="pres">
      <dgm:prSet presAssocID="{E537C584-76AA-4F32-9069-9BA5201117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132590F7-E095-429F-A472-7C4E96640CC2}" type="pres">
      <dgm:prSet presAssocID="{E537C584-76AA-4F32-9069-9BA5201117F1}" presName="spaceRect" presStyleCnt="0"/>
      <dgm:spPr/>
    </dgm:pt>
    <dgm:pt modelId="{3E4A1A72-8314-43F0-A2DE-D2EBB29F3092}" type="pres">
      <dgm:prSet presAssocID="{E537C584-76AA-4F32-9069-9BA5201117F1}" presName="parTx" presStyleLbl="revTx" presStyleIdx="1" presStyleCnt="5">
        <dgm:presLayoutVars>
          <dgm:chMax val="0"/>
          <dgm:chPref val="0"/>
        </dgm:presLayoutVars>
      </dgm:prSet>
      <dgm:spPr/>
    </dgm:pt>
    <dgm:pt modelId="{3FC75686-6D25-447B-97F3-9495A03322D6}" type="pres">
      <dgm:prSet presAssocID="{5CF8EC5E-0A5B-4291-AEB4-17A88E9F12C1}" presName="sibTrans" presStyleCnt="0"/>
      <dgm:spPr/>
    </dgm:pt>
    <dgm:pt modelId="{273E077D-D31A-4BDC-B372-DA1ABF309788}" type="pres">
      <dgm:prSet presAssocID="{E6D9ED69-2694-4EC7-8533-14E4ACB8B1C7}" presName="compNode" presStyleCnt="0"/>
      <dgm:spPr/>
    </dgm:pt>
    <dgm:pt modelId="{22E5B73A-D38C-4E5B-9969-85B6B950489B}" type="pres">
      <dgm:prSet presAssocID="{E6D9ED69-2694-4EC7-8533-14E4ACB8B1C7}" presName="bgRect" presStyleLbl="bgShp" presStyleIdx="2" presStyleCnt="5"/>
      <dgm:spPr/>
    </dgm:pt>
    <dgm:pt modelId="{FE0192FF-B90D-465B-904E-96DB225BADBE}" type="pres">
      <dgm:prSet presAssocID="{E6D9ED69-2694-4EC7-8533-14E4ACB8B1C7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D543EAB4-756D-427D-B15A-F517C17ABEE8}" type="pres">
      <dgm:prSet presAssocID="{E6D9ED69-2694-4EC7-8533-14E4ACB8B1C7}" presName="spaceRect" presStyleCnt="0"/>
      <dgm:spPr/>
    </dgm:pt>
    <dgm:pt modelId="{68D74845-11B4-483D-89D8-CAC2EBB350C5}" type="pres">
      <dgm:prSet presAssocID="{E6D9ED69-2694-4EC7-8533-14E4ACB8B1C7}" presName="parTx" presStyleLbl="revTx" presStyleIdx="2" presStyleCnt="5">
        <dgm:presLayoutVars>
          <dgm:chMax val="0"/>
          <dgm:chPref val="0"/>
        </dgm:presLayoutVars>
      </dgm:prSet>
      <dgm:spPr/>
    </dgm:pt>
    <dgm:pt modelId="{E41B99C3-E610-48DB-A2AE-21CC858CA045}" type="pres">
      <dgm:prSet presAssocID="{D01A6342-4657-4972-A9E2-83B9F54B02E3}" presName="sibTrans" presStyleCnt="0"/>
      <dgm:spPr/>
    </dgm:pt>
    <dgm:pt modelId="{8E88A63A-4D7C-48A6-93DB-B393B6F9E1D6}" type="pres">
      <dgm:prSet presAssocID="{11F4B2A3-EAF8-4791-BB5A-D12E3DA62004}" presName="compNode" presStyleCnt="0"/>
      <dgm:spPr/>
    </dgm:pt>
    <dgm:pt modelId="{29F60830-1ADD-4076-8717-A033F3718378}" type="pres">
      <dgm:prSet presAssocID="{11F4B2A3-EAF8-4791-BB5A-D12E3DA62004}" presName="bgRect" presStyleLbl="bgShp" presStyleIdx="3" presStyleCnt="5"/>
      <dgm:spPr/>
    </dgm:pt>
    <dgm:pt modelId="{496B8DDF-3D14-44AA-9679-73DE87E34C0C}" type="pres">
      <dgm:prSet presAssocID="{11F4B2A3-EAF8-4791-BB5A-D12E3DA62004}" presName="iconRect" presStyleLbl="node1" presStyleIdx="3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ACC0946C-D5E8-4290-B0E1-14EE2CB69269}" type="pres">
      <dgm:prSet presAssocID="{11F4B2A3-EAF8-4791-BB5A-D12E3DA62004}" presName="spaceRect" presStyleCnt="0"/>
      <dgm:spPr/>
    </dgm:pt>
    <dgm:pt modelId="{2BEABBCC-3557-4BB7-A777-8F43027E5B84}" type="pres">
      <dgm:prSet presAssocID="{11F4B2A3-EAF8-4791-BB5A-D12E3DA62004}" presName="parTx" presStyleLbl="revTx" presStyleIdx="3" presStyleCnt="5">
        <dgm:presLayoutVars>
          <dgm:chMax val="0"/>
          <dgm:chPref val="0"/>
        </dgm:presLayoutVars>
      </dgm:prSet>
      <dgm:spPr/>
    </dgm:pt>
    <dgm:pt modelId="{0BDAC233-6E57-44EB-B488-9D99B3F67AFE}" type="pres">
      <dgm:prSet presAssocID="{BB281A0B-89EA-4F0A-91FE-142B461EFEF9}" presName="sibTrans" presStyleCnt="0"/>
      <dgm:spPr/>
    </dgm:pt>
    <dgm:pt modelId="{7A5DB525-07F4-4780-86C1-94357BB91BFE}" type="pres">
      <dgm:prSet presAssocID="{26E15745-CE8C-4808-A890-5B3F2AC09DAC}" presName="compNode" presStyleCnt="0"/>
      <dgm:spPr/>
    </dgm:pt>
    <dgm:pt modelId="{A306969B-282F-4A5D-93BE-BDB3E5063A89}" type="pres">
      <dgm:prSet presAssocID="{26E15745-CE8C-4808-A890-5B3F2AC09DAC}" presName="bgRect" presStyleLbl="bgShp" presStyleIdx="4" presStyleCnt="5"/>
      <dgm:spPr/>
    </dgm:pt>
    <dgm:pt modelId="{D2CAE64B-C60E-4AC3-A5F0-05FE55DC5113}" type="pres">
      <dgm:prSet presAssocID="{26E15745-CE8C-4808-A890-5B3F2AC09DAC}" presName="iconRect" presStyleLbl="node1" presStyleIdx="4" presStyleCnt="5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 with solid fill"/>
        </a:ext>
      </dgm:extLst>
    </dgm:pt>
    <dgm:pt modelId="{A0D88738-8857-4874-8A89-0198B5BDBAEF}" type="pres">
      <dgm:prSet presAssocID="{26E15745-CE8C-4808-A890-5B3F2AC09DAC}" presName="spaceRect" presStyleCnt="0"/>
      <dgm:spPr/>
    </dgm:pt>
    <dgm:pt modelId="{A761D3F2-42D7-4CEC-83B0-A82C3BC6017B}" type="pres">
      <dgm:prSet presAssocID="{26E15745-CE8C-4808-A890-5B3F2AC09DA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6CFB802-1BBD-413B-9222-884C0392777A}" type="presOf" srcId="{26E15745-CE8C-4808-A890-5B3F2AC09DAC}" destId="{A761D3F2-42D7-4CEC-83B0-A82C3BC6017B}" srcOrd="0" destOrd="0" presId="urn:microsoft.com/office/officeart/2018/2/layout/IconVerticalSolidList"/>
    <dgm:cxn modelId="{11803D69-59E2-41FA-B416-FE2A46BD0D8A}" srcId="{3431DA31-B527-4B4A-8FD6-BAEA637C863D}" destId="{26E15745-CE8C-4808-A890-5B3F2AC09DAC}" srcOrd="4" destOrd="0" parTransId="{1399714E-099B-4E65-BE99-D7C66B92E404}" sibTransId="{01F7BDA2-9679-4CCB-AAB0-9742FA11BEB9}"/>
    <dgm:cxn modelId="{E395456D-4C93-4B58-A6A3-97A2C116C1A3}" srcId="{3431DA31-B527-4B4A-8FD6-BAEA637C863D}" destId="{C5018BFA-4DA0-457B-AA95-7EB1A0B502D4}" srcOrd="0" destOrd="0" parTransId="{CF6AA418-B9B1-4923-A0A5-2BD3EE71F2C4}" sibTransId="{8846161A-F4CC-4822-B61C-21B190B7D55C}"/>
    <dgm:cxn modelId="{A858AE55-F910-4F8F-B865-0A59E5B91251}" type="presOf" srcId="{E6D9ED69-2694-4EC7-8533-14E4ACB8B1C7}" destId="{68D74845-11B4-483D-89D8-CAC2EBB350C5}" srcOrd="0" destOrd="0" presId="urn:microsoft.com/office/officeart/2018/2/layout/IconVerticalSolidList"/>
    <dgm:cxn modelId="{88CB815A-6183-4B27-A6B7-1414593471A8}" type="presOf" srcId="{11F4B2A3-EAF8-4791-BB5A-D12E3DA62004}" destId="{2BEABBCC-3557-4BB7-A777-8F43027E5B84}" srcOrd="0" destOrd="0" presId="urn:microsoft.com/office/officeart/2018/2/layout/IconVerticalSolidList"/>
    <dgm:cxn modelId="{753C4186-7674-4B47-AB70-EF714D20548F}" srcId="{3431DA31-B527-4B4A-8FD6-BAEA637C863D}" destId="{E6D9ED69-2694-4EC7-8533-14E4ACB8B1C7}" srcOrd="2" destOrd="0" parTransId="{9396DEBA-8D82-41C4-A486-D7C4A4FABDDC}" sibTransId="{D01A6342-4657-4972-A9E2-83B9F54B02E3}"/>
    <dgm:cxn modelId="{2768228A-E7B2-49F4-BB09-419B56E802E3}" type="presOf" srcId="{3431DA31-B527-4B4A-8FD6-BAEA637C863D}" destId="{D65B69DC-E696-49E3-A314-9FB767979AF9}" srcOrd="0" destOrd="0" presId="urn:microsoft.com/office/officeart/2018/2/layout/IconVerticalSolidList"/>
    <dgm:cxn modelId="{1326A09D-107C-40E9-A307-84B8E9718C68}" srcId="{3431DA31-B527-4B4A-8FD6-BAEA637C863D}" destId="{E537C584-76AA-4F32-9069-9BA5201117F1}" srcOrd="1" destOrd="0" parTransId="{83B98477-B111-4932-80F1-69DF757BFCEE}" sibTransId="{5CF8EC5E-0A5B-4291-AEB4-17A88E9F12C1}"/>
    <dgm:cxn modelId="{34AFC5A0-D801-4C08-9BDB-C008E0EBD2BF}" type="presOf" srcId="{E537C584-76AA-4F32-9069-9BA5201117F1}" destId="{3E4A1A72-8314-43F0-A2DE-D2EBB29F3092}" srcOrd="0" destOrd="0" presId="urn:microsoft.com/office/officeart/2018/2/layout/IconVerticalSolidList"/>
    <dgm:cxn modelId="{71743CCA-8FE3-4605-BD39-91E6C1749F21}" srcId="{3431DA31-B527-4B4A-8FD6-BAEA637C863D}" destId="{11F4B2A3-EAF8-4791-BB5A-D12E3DA62004}" srcOrd="3" destOrd="0" parTransId="{3B0CCD58-7469-4052-9478-88F19D538715}" sibTransId="{BB281A0B-89EA-4F0A-91FE-142B461EFEF9}"/>
    <dgm:cxn modelId="{46C96AD9-635B-4BA0-8706-CA19456F989F}" type="presOf" srcId="{C5018BFA-4DA0-457B-AA95-7EB1A0B502D4}" destId="{B49E8DB9-E926-462E-BEF2-E306A7E4FB23}" srcOrd="0" destOrd="0" presId="urn:microsoft.com/office/officeart/2018/2/layout/IconVerticalSolidList"/>
    <dgm:cxn modelId="{0B97FA07-F846-409E-80C2-432B24C7BE61}" type="presParOf" srcId="{D65B69DC-E696-49E3-A314-9FB767979AF9}" destId="{4EB231B1-1236-49EE-B58E-0027CD378CBD}" srcOrd="0" destOrd="0" presId="urn:microsoft.com/office/officeart/2018/2/layout/IconVerticalSolidList"/>
    <dgm:cxn modelId="{6A9CC365-CD8E-4D02-86A2-5496C40B151C}" type="presParOf" srcId="{4EB231B1-1236-49EE-B58E-0027CD378CBD}" destId="{DEF7A19A-3ABD-4125-9558-5DCB5C4DDC48}" srcOrd="0" destOrd="0" presId="urn:microsoft.com/office/officeart/2018/2/layout/IconVerticalSolidList"/>
    <dgm:cxn modelId="{7657BADF-1B5E-4B25-940C-49B363AE0D87}" type="presParOf" srcId="{4EB231B1-1236-49EE-B58E-0027CD378CBD}" destId="{B637E175-E293-49A3-8200-BA324A2C690E}" srcOrd="1" destOrd="0" presId="urn:microsoft.com/office/officeart/2018/2/layout/IconVerticalSolidList"/>
    <dgm:cxn modelId="{95968C4D-5A01-4BA9-9ECE-5C3D10175FA3}" type="presParOf" srcId="{4EB231B1-1236-49EE-B58E-0027CD378CBD}" destId="{96A2B1EC-D72A-457A-B456-9AD12199D365}" srcOrd="2" destOrd="0" presId="urn:microsoft.com/office/officeart/2018/2/layout/IconVerticalSolidList"/>
    <dgm:cxn modelId="{A989AE31-9F60-4E0B-8911-DA2F8B2411C0}" type="presParOf" srcId="{4EB231B1-1236-49EE-B58E-0027CD378CBD}" destId="{B49E8DB9-E926-462E-BEF2-E306A7E4FB23}" srcOrd="3" destOrd="0" presId="urn:microsoft.com/office/officeart/2018/2/layout/IconVerticalSolidList"/>
    <dgm:cxn modelId="{758B9941-9561-49D0-885B-2EAC3369744B}" type="presParOf" srcId="{D65B69DC-E696-49E3-A314-9FB767979AF9}" destId="{3D544DD3-491F-4A46-BA45-B3B8DEE1E20B}" srcOrd="1" destOrd="0" presId="urn:microsoft.com/office/officeart/2018/2/layout/IconVerticalSolidList"/>
    <dgm:cxn modelId="{35EE5B6B-0EBB-4590-8525-716E58BAC2C1}" type="presParOf" srcId="{D65B69DC-E696-49E3-A314-9FB767979AF9}" destId="{372F808A-B818-4100-87A3-CE2D3A57BE3B}" srcOrd="2" destOrd="0" presId="urn:microsoft.com/office/officeart/2018/2/layout/IconVerticalSolidList"/>
    <dgm:cxn modelId="{ED782874-F8B2-4419-836F-BFE19B4CE1AD}" type="presParOf" srcId="{372F808A-B818-4100-87A3-CE2D3A57BE3B}" destId="{82C8DC50-BC7F-4F6A-A970-F10578C75CF6}" srcOrd="0" destOrd="0" presId="urn:microsoft.com/office/officeart/2018/2/layout/IconVerticalSolidList"/>
    <dgm:cxn modelId="{3DF75AE2-60DC-422E-B1AD-31FCA38A33A1}" type="presParOf" srcId="{372F808A-B818-4100-87A3-CE2D3A57BE3B}" destId="{18E283EB-F715-4180-BA29-680DDFA0E1E2}" srcOrd="1" destOrd="0" presId="urn:microsoft.com/office/officeart/2018/2/layout/IconVerticalSolidList"/>
    <dgm:cxn modelId="{CD89455A-5C57-4FEE-AE2F-8D6D2A912CA7}" type="presParOf" srcId="{372F808A-B818-4100-87A3-CE2D3A57BE3B}" destId="{132590F7-E095-429F-A472-7C4E96640CC2}" srcOrd="2" destOrd="0" presId="urn:microsoft.com/office/officeart/2018/2/layout/IconVerticalSolidList"/>
    <dgm:cxn modelId="{DAFA5828-D747-4B00-A709-20C4C7DD3DE1}" type="presParOf" srcId="{372F808A-B818-4100-87A3-CE2D3A57BE3B}" destId="{3E4A1A72-8314-43F0-A2DE-D2EBB29F3092}" srcOrd="3" destOrd="0" presId="urn:microsoft.com/office/officeart/2018/2/layout/IconVerticalSolidList"/>
    <dgm:cxn modelId="{EFCAE2D0-F37F-4F38-84A7-110A2464FDC7}" type="presParOf" srcId="{D65B69DC-E696-49E3-A314-9FB767979AF9}" destId="{3FC75686-6D25-447B-97F3-9495A03322D6}" srcOrd="3" destOrd="0" presId="urn:microsoft.com/office/officeart/2018/2/layout/IconVerticalSolidList"/>
    <dgm:cxn modelId="{24187A3D-DA8A-482D-AFDE-FF3D02A8C53B}" type="presParOf" srcId="{D65B69DC-E696-49E3-A314-9FB767979AF9}" destId="{273E077D-D31A-4BDC-B372-DA1ABF309788}" srcOrd="4" destOrd="0" presId="urn:microsoft.com/office/officeart/2018/2/layout/IconVerticalSolidList"/>
    <dgm:cxn modelId="{97893F9A-6422-4A95-9737-93998ABE38F8}" type="presParOf" srcId="{273E077D-D31A-4BDC-B372-DA1ABF309788}" destId="{22E5B73A-D38C-4E5B-9969-85B6B950489B}" srcOrd="0" destOrd="0" presId="urn:microsoft.com/office/officeart/2018/2/layout/IconVerticalSolidList"/>
    <dgm:cxn modelId="{DB4979C3-13EB-4284-A31F-3E98970C5F8B}" type="presParOf" srcId="{273E077D-D31A-4BDC-B372-DA1ABF309788}" destId="{FE0192FF-B90D-465B-904E-96DB225BADBE}" srcOrd="1" destOrd="0" presId="urn:microsoft.com/office/officeart/2018/2/layout/IconVerticalSolidList"/>
    <dgm:cxn modelId="{C5978B18-45C5-43F8-A9BD-6BCAE4ED440D}" type="presParOf" srcId="{273E077D-D31A-4BDC-B372-DA1ABF309788}" destId="{D543EAB4-756D-427D-B15A-F517C17ABEE8}" srcOrd="2" destOrd="0" presId="urn:microsoft.com/office/officeart/2018/2/layout/IconVerticalSolidList"/>
    <dgm:cxn modelId="{13C610B6-FB55-4A3A-B741-A83CAED50D36}" type="presParOf" srcId="{273E077D-D31A-4BDC-B372-DA1ABF309788}" destId="{68D74845-11B4-483D-89D8-CAC2EBB350C5}" srcOrd="3" destOrd="0" presId="urn:microsoft.com/office/officeart/2018/2/layout/IconVerticalSolidList"/>
    <dgm:cxn modelId="{BF7A34EA-0D28-4C7D-BA64-9A25A5D901BC}" type="presParOf" srcId="{D65B69DC-E696-49E3-A314-9FB767979AF9}" destId="{E41B99C3-E610-48DB-A2AE-21CC858CA045}" srcOrd="5" destOrd="0" presId="urn:microsoft.com/office/officeart/2018/2/layout/IconVerticalSolidList"/>
    <dgm:cxn modelId="{2B7F1E37-5768-4F86-9512-544EC861E9C1}" type="presParOf" srcId="{D65B69DC-E696-49E3-A314-9FB767979AF9}" destId="{8E88A63A-4D7C-48A6-93DB-B393B6F9E1D6}" srcOrd="6" destOrd="0" presId="urn:microsoft.com/office/officeart/2018/2/layout/IconVerticalSolidList"/>
    <dgm:cxn modelId="{C0A10521-239D-4EFA-9D07-D4CB455D9F2F}" type="presParOf" srcId="{8E88A63A-4D7C-48A6-93DB-B393B6F9E1D6}" destId="{29F60830-1ADD-4076-8717-A033F3718378}" srcOrd="0" destOrd="0" presId="urn:microsoft.com/office/officeart/2018/2/layout/IconVerticalSolidList"/>
    <dgm:cxn modelId="{2C0F4E25-4CBF-42F8-8E77-E453895DC535}" type="presParOf" srcId="{8E88A63A-4D7C-48A6-93DB-B393B6F9E1D6}" destId="{496B8DDF-3D14-44AA-9679-73DE87E34C0C}" srcOrd="1" destOrd="0" presId="urn:microsoft.com/office/officeart/2018/2/layout/IconVerticalSolidList"/>
    <dgm:cxn modelId="{CC51B50C-6000-4EDD-88D2-A1F5171082C1}" type="presParOf" srcId="{8E88A63A-4D7C-48A6-93DB-B393B6F9E1D6}" destId="{ACC0946C-D5E8-4290-B0E1-14EE2CB69269}" srcOrd="2" destOrd="0" presId="urn:microsoft.com/office/officeart/2018/2/layout/IconVerticalSolidList"/>
    <dgm:cxn modelId="{9F6255AA-E51D-4124-B254-A6C4AB26ED5C}" type="presParOf" srcId="{8E88A63A-4D7C-48A6-93DB-B393B6F9E1D6}" destId="{2BEABBCC-3557-4BB7-A777-8F43027E5B84}" srcOrd="3" destOrd="0" presId="urn:microsoft.com/office/officeart/2018/2/layout/IconVerticalSolidList"/>
    <dgm:cxn modelId="{3EEDD0B5-9BAD-43C6-9C6F-394A29DA3D92}" type="presParOf" srcId="{D65B69DC-E696-49E3-A314-9FB767979AF9}" destId="{0BDAC233-6E57-44EB-B488-9D99B3F67AFE}" srcOrd="7" destOrd="0" presId="urn:microsoft.com/office/officeart/2018/2/layout/IconVerticalSolidList"/>
    <dgm:cxn modelId="{249DE434-E244-4003-AC97-CC3E24DB8B51}" type="presParOf" srcId="{D65B69DC-E696-49E3-A314-9FB767979AF9}" destId="{7A5DB525-07F4-4780-86C1-94357BB91BFE}" srcOrd="8" destOrd="0" presId="urn:microsoft.com/office/officeart/2018/2/layout/IconVerticalSolidList"/>
    <dgm:cxn modelId="{22656235-7748-4A6B-BA89-CCC0B16C9297}" type="presParOf" srcId="{7A5DB525-07F4-4780-86C1-94357BB91BFE}" destId="{A306969B-282F-4A5D-93BE-BDB3E5063A89}" srcOrd="0" destOrd="0" presId="urn:microsoft.com/office/officeart/2018/2/layout/IconVerticalSolidList"/>
    <dgm:cxn modelId="{E546EA97-A6AA-41AD-9A0E-368F4D1EF54F}" type="presParOf" srcId="{7A5DB525-07F4-4780-86C1-94357BB91BFE}" destId="{D2CAE64B-C60E-4AC3-A5F0-05FE55DC5113}" srcOrd="1" destOrd="0" presId="urn:microsoft.com/office/officeart/2018/2/layout/IconVerticalSolidList"/>
    <dgm:cxn modelId="{9DC1450C-417F-4BB8-9813-E2443E566C04}" type="presParOf" srcId="{7A5DB525-07F4-4780-86C1-94357BB91BFE}" destId="{A0D88738-8857-4874-8A89-0198B5BDBAEF}" srcOrd="2" destOrd="0" presId="urn:microsoft.com/office/officeart/2018/2/layout/IconVerticalSolidList"/>
    <dgm:cxn modelId="{E52D0C8B-F73D-44D8-9918-B389579DDD0E}" type="presParOf" srcId="{7A5DB525-07F4-4780-86C1-94357BB91BFE}" destId="{A761D3F2-42D7-4CEC-83B0-A82C3BC601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7A19A-3ABD-4125-9558-5DCB5C4DDC48}">
      <dsp:nvSpPr>
        <dsp:cNvPr id="0" name=""/>
        <dsp:cNvSpPr/>
      </dsp:nvSpPr>
      <dsp:spPr>
        <a:xfrm>
          <a:off x="0" y="2852"/>
          <a:ext cx="8770938" cy="607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37E175-E293-49A3-8200-BA324A2C690E}">
      <dsp:nvSpPr>
        <dsp:cNvPr id="0" name=""/>
        <dsp:cNvSpPr/>
      </dsp:nvSpPr>
      <dsp:spPr>
        <a:xfrm>
          <a:off x="183796" y="139560"/>
          <a:ext cx="334174" cy="3341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E8DB9-E926-462E-BEF2-E306A7E4FB23}">
      <dsp:nvSpPr>
        <dsp:cNvPr id="0" name=""/>
        <dsp:cNvSpPr/>
      </dsp:nvSpPr>
      <dsp:spPr>
        <a:xfrm>
          <a:off x="701767" y="2852"/>
          <a:ext cx="8069170" cy="60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3" tIns="64303" rIns="64303" bIns="6430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Accuracy			66.39%</a:t>
          </a:r>
        </a:p>
      </dsp:txBody>
      <dsp:txXfrm>
        <a:off x="701767" y="2852"/>
        <a:ext cx="8069170" cy="607590"/>
      </dsp:txXfrm>
    </dsp:sp>
    <dsp:sp modelId="{82C8DC50-BC7F-4F6A-A970-F10578C75CF6}">
      <dsp:nvSpPr>
        <dsp:cNvPr id="0" name=""/>
        <dsp:cNvSpPr/>
      </dsp:nvSpPr>
      <dsp:spPr>
        <a:xfrm>
          <a:off x="0" y="762341"/>
          <a:ext cx="8770938" cy="607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283EB-F715-4180-BA29-680DDFA0E1E2}">
      <dsp:nvSpPr>
        <dsp:cNvPr id="0" name=""/>
        <dsp:cNvSpPr/>
      </dsp:nvSpPr>
      <dsp:spPr>
        <a:xfrm>
          <a:off x="183796" y="899048"/>
          <a:ext cx="334174" cy="3341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A1A72-8314-43F0-A2DE-D2EBB29F3092}">
      <dsp:nvSpPr>
        <dsp:cNvPr id="0" name=""/>
        <dsp:cNvSpPr/>
      </dsp:nvSpPr>
      <dsp:spPr>
        <a:xfrm>
          <a:off x="701767" y="762341"/>
          <a:ext cx="8069170" cy="60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3" tIns="64303" rIns="64303" bIns="6430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Sensitivity			65.05%</a:t>
          </a:r>
        </a:p>
      </dsp:txBody>
      <dsp:txXfrm>
        <a:off x="701767" y="762341"/>
        <a:ext cx="8069170" cy="607590"/>
      </dsp:txXfrm>
    </dsp:sp>
    <dsp:sp modelId="{22E5B73A-D38C-4E5B-9969-85B6B950489B}">
      <dsp:nvSpPr>
        <dsp:cNvPr id="0" name=""/>
        <dsp:cNvSpPr/>
      </dsp:nvSpPr>
      <dsp:spPr>
        <a:xfrm>
          <a:off x="0" y="1521829"/>
          <a:ext cx="8770938" cy="607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192FF-B90D-465B-904E-96DB225BADBE}">
      <dsp:nvSpPr>
        <dsp:cNvPr id="0" name=""/>
        <dsp:cNvSpPr/>
      </dsp:nvSpPr>
      <dsp:spPr>
        <a:xfrm>
          <a:off x="183796" y="1658537"/>
          <a:ext cx="334174" cy="3341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74845-11B4-483D-89D8-CAC2EBB350C5}">
      <dsp:nvSpPr>
        <dsp:cNvPr id="0" name=""/>
        <dsp:cNvSpPr/>
      </dsp:nvSpPr>
      <dsp:spPr>
        <a:xfrm>
          <a:off x="701767" y="1521829"/>
          <a:ext cx="8069170" cy="60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3" tIns="64303" rIns="64303" bIns="6430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Specificity 			72.95%</a:t>
          </a:r>
        </a:p>
      </dsp:txBody>
      <dsp:txXfrm>
        <a:off x="701767" y="1521829"/>
        <a:ext cx="8069170" cy="607590"/>
      </dsp:txXfrm>
    </dsp:sp>
    <dsp:sp modelId="{29F60830-1ADD-4076-8717-A033F3718378}">
      <dsp:nvSpPr>
        <dsp:cNvPr id="0" name=""/>
        <dsp:cNvSpPr/>
      </dsp:nvSpPr>
      <dsp:spPr>
        <a:xfrm>
          <a:off x="0" y="2281318"/>
          <a:ext cx="8770938" cy="607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B8DDF-3D14-44AA-9679-73DE87E34C0C}">
      <dsp:nvSpPr>
        <dsp:cNvPr id="0" name=""/>
        <dsp:cNvSpPr/>
      </dsp:nvSpPr>
      <dsp:spPr>
        <a:xfrm>
          <a:off x="183796" y="2418026"/>
          <a:ext cx="334174" cy="33417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ABBCC-3557-4BB7-A777-8F43027E5B84}">
      <dsp:nvSpPr>
        <dsp:cNvPr id="0" name=""/>
        <dsp:cNvSpPr/>
      </dsp:nvSpPr>
      <dsp:spPr>
        <a:xfrm>
          <a:off x="701767" y="2281318"/>
          <a:ext cx="8069170" cy="60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3" tIns="64303" rIns="64303" bIns="6430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 Information Rate		83.33%</a:t>
          </a:r>
        </a:p>
      </dsp:txBody>
      <dsp:txXfrm>
        <a:off x="701767" y="2281318"/>
        <a:ext cx="8069170" cy="607590"/>
      </dsp:txXfrm>
    </dsp:sp>
    <dsp:sp modelId="{A306969B-282F-4A5D-93BE-BDB3E5063A89}">
      <dsp:nvSpPr>
        <dsp:cNvPr id="0" name=""/>
        <dsp:cNvSpPr/>
      </dsp:nvSpPr>
      <dsp:spPr>
        <a:xfrm>
          <a:off x="0" y="3040806"/>
          <a:ext cx="8770938" cy="6075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AE64B-C60E-4AC3-A5F0-05FE55DC5113}">
      <dsp:nvSpPr>
        <dsp:cNvPr id="0" name=""/>
        <dsp:cNvSpPr/>
      </dsp:nvSpPr>
      <dsp:spPr>
        <a:xfrm>
          <a:off x="183796" y="3177514"/>
          <a:ext cx="334174" cy="33417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1D3F2-42D7-4CEC-83B0-A82C3BC6017B}">
      <dsp:nvSpPr>
        <dsp:cNvPr id="0" name=""/>
        <dsp:cNvSpPr/>
      </dsp:nvSpPr>
      <dsp:spPr>
        <a:xfrm>
          <a:off x="701767" y="3040806"/>
          <a:ext cx="8069170" cy="60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03" tIns="64303" rIns="64303" bIns="6430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	</a:t>
          </a:r>
          <a:r>
            <a:rPr lang="en-US" sz="2400" b="1" kern="1200" dirty="0"/>
            <a:t>Why is this model good? </a:t>
          </a:r>
        </a:p>
      </dsp:txBody>
      <dsp:txXfrm>
        <a:off x="701767" y="3040806"/>
        <a:ext cx="8069170" cy="607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5E17-4471-457F-B7DD-FB0D8EFE9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9D5E3-900C-4FB1-966B-B46BE2C1D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F2AB0-4F80-4E5B-9C6B-284051D4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FDA71-0526-4CF3-B763-A18689FD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7303B-C05E-4D42-8D68-223B6806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6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95F0-3255-48BB-8548-F9FD1F38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6C25-DA74-4F1E-8C3B-85B19CF68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7FFB-E905-43B0-B3A9-B211227E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E723D-28B7-4B2D-9006-5D877420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3DAF3-223B-4FF8-9FBE-0E07356D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9C8E94-30FE-4C77-B90D-DDD613E66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F8354-9A17-4F23-AFD0-0C37F05BE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12A9F-9ECE-4FA8-93DA-8DA63D09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F4415-B823-4109-8133-73AD0659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4E0A7-204D-491F-9D0C-6926EE74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50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2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9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8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4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00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1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4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95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414E-8C44-47B4-8104-781665F3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582A-F99A-441F-8782-C1964BB39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CE9EC-AC5D-4668-8A33-79AA5BEAF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3242B-89BC-4EAF-A550-13B480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5F04A-D9DF-4022-939B-BE4C2832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56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0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90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0892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0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148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68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1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644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1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8362-9EC4-4EE3-A16F-6BB0CFC7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1189D-6227-46D6-9E13-EA404B225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F455D-FB28-475E-A50F-CFD44848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BA230-9C71-460E-8858-4F71A189D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9F2CE-04A8-4AFF-B047-C702FD48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24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949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76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279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484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7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4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551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663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986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9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7AF5-5F36-4B32-B4AE-F319AE2C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C94C3-1BFA-4546-9C3A-8D1EB0BE7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23F28-A7AE-43E8-9A4E-00C871F2F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E706-15E9-42B2-AC06-4B8C2FC85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D9B15-9073-4892-A8CB-732BC735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4B48E-74B5-4544-A4E9-06519DBF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964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35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6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922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119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397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394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83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1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3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1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B405-9B03-47AB-8545-32A45692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4C699-DD30-4EC7-9892-3770CFA24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E84CB-4BC2-4179-8630-B398ECDC2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10385-0170-45AB-82B4-8E598DD88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42304-8E1B-4D53-9388-3234D0251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DE8E8-C689-4BF9-9ADE-5F29CD89F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BFB66-B559-4F5B-B338-DA950906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4BE37-FA5F-4171-8790-D074AAB7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004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7908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64404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492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3648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01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386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040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738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11858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7871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9696-3FDA-42F0-98EE-27B36FA7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50B71-1C27-4AEA-B09F-3BDFFB25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313EF-3196-405C-8806-1705DB1B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56E03-8E01-4E94-843D-DB897C69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556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54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1BA28F-CD87-4A3E-9793-72A1EF61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A71DA-5DE1-43FB-904F-2CA996C0B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CB098-8B45-44F4-B73B-5504A577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6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397C-BC9C-4F4B-A502-DD3EA8E1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B229-2FC6-427D-8170-C64F94B4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FA88E-0407-4B05-9974-8C290D4D3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089A6-5281-4357-B36F-DB49050C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1E1A4-E950-4600-9B41-B954D038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27C2D-1647-49E8-9576-FB989DB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9EE4-E22C-4A7A-83BA-6C93026F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3761FD-1E42-4095-AB75-4352E7416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ACD1C-DA9E-48EA-8B29-AD0895666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DEC66-CC37-47D7-87BF-4FF3DC90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0F2B4-6C09-448F-9DD3-45B974AD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89A8-4EEB-4467-9B10-516BBF30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2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0BDA7-D39C-42C7-B020-4FA48B80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12B16-6162-40EB-BFA2-F7D3C3C85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BA70E-E27F-4C7D-B6ED-DB4458516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B31D9-EEB0-49CC-BCC9-8B6483181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3E111-6005-4565-84C4-A1A7B2984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3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73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61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10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1AAF13E-88BA-4C01-A26B-592F5DB3EC0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1B44359-89BA-4064-A810-530AFC2E11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579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Meeting, Business, Architect, Office, Team, Plan">
            <a:extLst>
              <a:ext uri="{FF2B5EF4-FFF2-40B4-BE49-F238E27FC236}">
                <a16:creationId xmlns:a16="http://schemas.microsoft.com/office/drawing/2014/main" id="{5DCE67DF-94A6-4E60-AB14-6943A5AAA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r="20160" b="517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82A3C-FAC8-41D5-975C-2AF321870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77625"/>
            <a:ext cx="452073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Attrition in the Workplace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ABA49-0565-4FC5-8EFD-104B5112F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5330369"/>
            <a:ext cx="4185460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Case Study 02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81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lculator and notepad">
            <a:extLst>
              <a:ext uri="{FF2B5EF4-FFF2-40B4-BE49-F238E27FC236}">
                <a16:creationId xmlns:a16="http://schemas.microsoft.com/office/drawing/2014/main" id="{22817370-829D-409A-86CF-3AFA0FD82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171" b="455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EF43A-2898-40AC-A74C-C9EE6596D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604" y="653807"/>
            <a:ext cx="4242099" cy="1571233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FFFF"/>
                </a:solidFill>
              </a:rPr>
              <a:t>Predict Monthly Income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498E7-A122-47CD-9619-A4FD68051693}"/>
              </a:ext>
            </a:extLst>
          </p:cNvPr>
          <p:cNvSpPr txBox="1"/>
          <p:nvPr/>
        </p:nvSpPr>
        <p:spPr>
          <a:xfrm>
            <a:off x="944282" y="2721382"/>
            <a:ext cx="41094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3200" noProof="0" dirty="0">
                <a:solidFill>
                  <a:prstClr val="white"/>
                </a:solidFill>
                <a:latin typeface="Calibri" panose="020F0502020204030204"/>
              </a:rPr>
              <a:t>Adjusted R</a:t>
            </a:r>
            <a:r>
              <a:rPr lang="en-US" sz="3200" baseline="30000" noProof="0" dirty="0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en-US" sz="3200" noProof="0" dirty="0">
              <a:solidFill>
                <a:prstClr val="white"/>
              </a:solidFill>
              <a:latin typeface="Calibri" panose="020F0502020204030204"/>
            </a:endParaRPr>
          </a:p>
          <a:p>
            <a:pPr lvl="1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95%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lang="en-US" sz="3200" dirty="0">
              <a:solidFill>
                <a:prstClr val="white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RMSE</a:t>
            </a:r>
          </a:p>
          <a:p>
            <a:pPr lvl="1"/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Relatively Low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231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97C1-E388-4A54-B957-0BFDE1323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 dirty="0"/>
              <a:t>Attrition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 descr="Puzzle, Fits, Match, Is Missing, Completely, Complete">
            <a:extLst>
              <a:ext uri="{FF2B5EF4-FFF2-40B4-BE49-F238E27FC236}">
                <a16:creationId xmlns:a16="http://schemas.microsoft.com/office/drawing/2014/main" id="{395BB3AD-F9B8-4B66-B5E4-5523C5CB8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3" r="-1" b="29065"/>
          <a:stretch/>
        </p:blipFill>
        <p:spPr bwMode="auto">
          <a:xfrm>
            <a:off x="-1" y="-1"/>
            <a:ext cx="12198915" cy="42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o, Search Engine Optimization, Search Engine">
            <a:extLst>
              <a:ext uri="{FF2B5EF4-FFF2-40B4-BE49-F238E27FC236}">
                <a16:creationId xmlns:a16="http://schemas.microsoft.com/office/drawing/2014/main" id="{9762BF71-1B3F-4954-A8B2-953E64530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3" y="4406537"/>
            <a:ext cx="1381078" cy="138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85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61C4-C403-4026-A5FC-1180CEF0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Albany AMT" panose="020B0604020202020204" pitchFamily="34" charset="0"/>
                <a:cs typeface="Albany AMT" panose="020B0604020202020204" pitchFamily="34" charset="0"/>
              </a:rPr>
              <a:t>Predictors of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E8C3-62C0-4A06-A6AD-5121149A8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78000"/>
            <a:ext cx="3895436" cy="4653280"/>
          </a:xfrm>
        </p:spPr>
        <p:txBody>
          <a:bodyPr>
            <a:noAutofit/>
          </a:bodyPr>
          <a:lstStyle/>
          <a:p>
            <a:r>
              <a:rPr lang="en-US" sz="1800" dirty="0"/>
              <a:t>Monthly Income </a:t>
            </a:r>
          </a:p>
          <a:p>
            <a:r>
              <a:rPr lang="en-US" sz="1800" dirty="0"/>
              <a:t>Age</a:t>
            </a:r>
          </a:p>
          <a:p>
            <a:r>
              <a:rPr lang="en-US" sz="1800" dirty="0"/>
              <a:t>Overtime Status</a:t>
            </a:r>
          </a:p>
          <a:p>
            <a:r>
              <a:rPr lang="en-US" sz="1800" dirty="0"/>
              <a:t>Job Role</a:t>
            </a:r>
          </a:p>
          <a:p>
            <a:r>
              <a:rPr lang="en-US" sz="1800" dirty="0"/>
              <a:t>Education Field</a:t>
            </a:r>
          </a:p>
          <a:p>
            <a:r>
              <a:rPr lang="en-US" sz="1800" dirty="0"/>
              <a:t>Marital Status</a:t>
            </a:r>
          </a:p>
          <a:p>
            <a:r>
              <a:rPr lang="en-US" sz="1800" dirty="0"/>
              <a:t>Frequency of Business Travel</a:t>
            </a:r>
          </a:p>
          <a:p>
            <a:r>
              <a:rPr lang="en-US" sz="1800" dirty="0"/>
              <a:t>Job Satisfaction</a:t>
            </a:r>
          </a:p>
          <a:p>
            <a:r>
              <a:rPr lang="en-US" sz="1800" dirty="0"/>
              <a:t>Years Since Last Promotion</a:t>
            </a:r>
          </a:p>
          <a:p>
            <a:r>
              <a:rPr lang="en-US" sz="1800" dirty="0"/>
              <a:t>Years with Current Manager</a:t>
            </a:r>
          </a:p>
          <a:p>
            <a:r>
              <a:rPr lang="en-US" sz="1800" dirty="0"/>
              <a:t>Years in Current Role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3DB3AEF7-C987-483A-8C5A-18216D7EC896}"/>
              </a:ext>
            </a:extLst>
          </p:cNvPr>
          <p:cNvSpPr/>
          <p:nvPr/>
        </p:nvSpPr>
        <p:spPr>
          <a:xfrm rot="5400000">
            <a:off x="5588001" y="686957"/>
            <a:ext cx="637309" cy="46643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6A6ACCC-C5C0-4959-A45F-AD5024C76BA0}"/>
              </a:ext>
            </a:extLst>
          </p:cNvPr>
          <p:cNvSpPr/>
          <p:nvPr/>
        </p:nvSpPr>
        <p:spPr>
          <a:xfrm rot="16200000" flipV="1">
            <a:off x="6149112" y="3633359"/>
            <a:ext cx="637309" cy="354214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28E409-F3E8-449A-AFEC-1F1B00ED271D}"/>
              </a:ext>
            </a:extLst>
          </p:cNvPr>
          <p:cNvSpPr/>
          <p:nvPr/>
        </p:nvSpPr>
        <p:spPr>
          <a:xfrm>
            <a:off x="4696693" y="4265474"/>
            <a:ext cx="2738580" cy="329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BC456-D16D-432B-817C-5B2DC9204CBA}"/>
              </a:ext>
            </a:extLst>
          </p:cNvPr>
          <p:cNvSpPr txBox="1"/>
          <p:nvPr/>
        </p:nvSpPr>
        <p:spPr>
          <a:xfrm>
            <a:off x="7721600" y="3915919"/>
            <a:ext cx="123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lbany AMT" panose="020B0604020202020204" pitchFamily="34" charset="0"/>
                <a:cs typeface="Albany AMT" panose="020B0604020202020204" pitchFamily="34" charset="0"/>
              </a:rPr>
              <a:t>14.24%</a:t>
            </a:r>
          </a:p>
        </p:txBody>
      </p:sp>
      <p:pic>
        <p:nvPicPr>
          <p:cNvPr id="4098" name="Picture 2" descr="Jigsaw Puzzle, Puzzle, Shape, Part, Piece, Solution">
            <a:extLst>
              <a:ext uri="{FF2B5EF4-FFF2-40B4-BE49-F238E27FC236}">
                <a16:creationId xmlns:a16="http://schemas.microsoft.com/office/drawing/2014/main" id="{C15BD2E0-C76A-4FF3-85EF-42BD3276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598">
            <a:off x="9932516" y="379196"/>
            <a:ext cx="1924551" cy="12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Jigsaw Puzzle, Puzzle, Shape, Part, Piece, Solution">
            <a:extLst>
              <a:ext uri="{FF2B5EF4-FFF2-40B4-BE49-F238E27FC236}">
                <a16:creationId xmlns:a16="http://schemas.microsoft.com/office/drawing/2014/main" id="{3288CDBA-55D6-4E9F-A4C4-6DA689EAF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2822">
            <a:off x="8351526" y="913708"/>
            <a:ext cx="1924551" cy="12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0009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ckground, Material, Beige">
            <a:extLst>
              <a:ext uri="{FF2B5EF4-FFF2-40B4-BE49-F238E27FC236}">
                <a16:creationId xmlns:a16="http://schemas.microsoft.com/office/drawing/2014/main" id="{B3C5C24B-0C85-49BD-8DB7-4387B4433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5960"/>
            <a:ext cx="10820400" cy="541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B2FC3-FA98-48E3-9CE5-2B1DBABB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Overtime Status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03B69E-958A-426C-A538-90D4F38FC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74" y="1591309"/>
            <a:ext cx="6665866" cy="49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8313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CAD5-0315-4ECD-A58C-A09DE9DF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Business Travel Frequency</a:t>
            </a:r>
          </a:p>
        </p:txBody>
      </p:sp>
      <p:pic>
        <p:nvPicPr>
          <p:cNvPr id="14" name="Picture 2" descr="Background, Material, Beige">
            <a:extLst>
              <a:ext uri="{FF2B5EF4-FFF2-40B4-BE49-F238E27FC236}">
                <a16:creationId xmlns:a16="http://schemas.microsoft.com/office/drawing/2014/main" id="{E3999D06-3AE6-4670-8FC3-5308E536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5960"/>
            <a:ext cx="10820400" cy="541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359CE-5D2B-4375-8F55-4ECE0B89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74" y="1591308"/>
            <a:ext cx="6665866" cy="49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92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Background, Material, Beige">
            <a:extLst>
              <a:ext uri="{FF2B5EF4-FFF2-40B4-BE49-F238E27FC236}">
                <a16:creationId xmlns:a16="http://schemas.microsoft.com/office/drawing/2014/main" id="{5A1BEE4B-EE01-4165-97D0-DD084BC2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5960"/>
            <a:ext cx="10820400" cy="541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9FA74-A333-479D-8A5C-7D303929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Years Worked with 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C9106-09BC-474F-9317-1FBD102C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74" y="1591307"/>
            <a:ext cx="6665866" cy="4935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D4AF06-425A-4EA4-92A9-AC22BAC2C222}"/>
              </a:ext>
            </a:extLst>
          </p:cNvPr>
          <p:cNvSpPr/>
          <p:nvPr/>
        </p:nvSpPr>
        <p:spPr>
          <a:xfrm>
            <a:off x="3765177" y="1871831"/>
            <a:ext cx="505610" cy="2612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874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B16F8-A82E-478E-9650-6FF0E9DC8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86" y="2870339"/>
            <a:ext cx="2809240" cy="1610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No:</a:t>
            </a:r>
            <a:r>
              <a:rPr lang="en-US" sz="3200" dirty="0"/>
              <a:t>	83.33%</a:t>
            </a:r>
          </a:p>
          <a:p>
            <a:pPr marL="0" indent="0">
              <a:buNone/>
            </a:pPr>
            <a:r>
              <a:rPr lang="en-US" sz="3200" b="1" i="1" dirty="0"/>
              <a:t>Yes:</a:t>
            </a:r>
            <a:r>
              <a:rPr lang="en-US" sz="3200" b="1" dirty="0"/>
              <a:t>	16.67%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5DD18-083C-436D-A08F-7537832F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2507" y="573902"/>
            <a:ext cx="7711923" cy="5710195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B9EB94-3461-4F7C-AD76-819B0C4F9B19}"/>
              </a:ext>
            </a:extLst>
          </p:cNvPr>
          <p:cNvSpPr txBox="1">
            <a:spLocks/>
          </p:cNvSpPr>
          <p:nvPr/>
        </p:nvSpPr>
        <p:spPr>
          <a:xfrm>
            <a:off x="1033186" y="1916381"/>
            <a:ext cx="2809240" cy="65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u="sng" dirty="0">
                <a:latin typeface="Albany AMT" panose="020B0604020202020204" pitchFamily="34" charset="0"/>
                <a:cs typeface="Albany AMT" panose="020B0604020202020204" pitchFamily="34" charset="0"/>
              </a:rPr>
              <a:t>Attrition</a:t>
            </a:r>
          </a:p>
        </p:txBody>
      </p:sp>
    </p:spTree>
    <p:extLst>
      <p:ext uri="{BB962C8B-B14F-4D97-AF65-F5344CB8AC3E}">
        <p14:creationId xmlns:p14="http://schemas.microsoft.com/office/powerpoint/2010/main" val="28511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61C4-C403-4026-A5FC-1180CEF0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Albany AMT" panose="020B0604020202020204" pitchFamily="34" charset="0"/>
                <a:cs typeface="Albany AMT" panose="020B0604020202020204" pitchFamily="34" charset="0"/>
              </a:rPr>
              <a:t>Evaluating the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6C6C1B-BD29-4041-9DF7-F365313BED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376852"/>
              </p:ext>
            </p:extLst>
          </p:nvPr>
        </p:nvGraphicFramePr>
        <p:xfrm>
          <a:off x="2933700" y="2438400"/>
          <a:ext cx="8770938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F069A30-6684-4822-8079-D8415B241EA9}"/>
              </a:ext>
            </a:extLst>
          </p:cNvPr>
          <p:cNvSpPr/>
          <p:nvPr/>
        </p:nvSpPr>
        <p:spPr>
          <a:xfrm>
            <a:off x="2850776" y="5421854"/>
            <a:ext cx="8928848" cy="7637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558136-9135-43A8-8977-094B55561000}"/>
              </a:ext>
            </a:extLst>
          </p:cNvPr>
          <p:cNvSpPr/>
          <p:nvPr/>
        </p:nvSpPr>
        <p:spPr>
          <a:xfrm>
            <a:off x="2933700" y="4658062"/>
            <a:ext cx="8770571" cy="6677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F25DB-44A2-4988-9A16-9C70E5970626}"/>
              </a:ext>
            </a:extLst>
          </p:cNvPr>
          <p:cNvSpPr/>
          <p:nvPr/>
        </p:nvSpPr>
        <p:spPr>
          <a:xfrm>
            <a:off x="2929912" y="3941296"/>
            <a:ext cx="8770571" cy="6677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413D2-2ECC-4EB7-AEAC-ECB8CA39A2E3}"/>
              </a:ext>
            </a:extLst>
          </p:cNvPr>
          <p:cNvSpPr/>
          <p:nvPr/>
        </p:nvSpPr>
        <p:spPr>
          <a:xfrm>
            <a:off x="2929913" y="3178475"/>
            <a:ext cx="8770571" cy="6677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123A26-F98D-432A-9B79-E14BDCC92C2E}"/>
              </a:ext>
            </a:extLst>
          </p:cNvPr>
          <p:cNvSpPr/>
          <p:nvPr/>
        </p:nvSpPr>
        <p:spPr>
          <a:xfrm>
            <a:off x="2929911" y="2414682"/>
            <a:ext cx="8770571" cy="6677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0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FF5B-EF52-4670-8DAD-B8147950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Albany AMT" panose="020B0604020202020204" pitchFamily="34" charset="0"/>
                <a:cs typeface="Albany AMT" panose="020B0604020202020204" pitchFamily="34" charset="0"/>
              </a:rPr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B0771-CA24-44DA-89D8-DF66220A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Test more combinations of variables</a:t>
            </a:r>
          </a:p>
          <a:p>
            <a:r>
              <a:rPr lang="en-US" sz="3200" dirty="0"/>
              <a:t>Explore other models </a:t>
            </a:r>
          </a:p>
          <a:p>
            <a:r>
              <a:rPr lang="en-US" sz="3200" dirty="0"/>
              <a:t>Gather more variables</a:t>
            </a:r>
          </a:p>
        </p:txBody>
      </p:sp>
    </p:spTree>
    <p:extLst>
      <p:ext uri="{BB962C8B-B14F-4D97-AF65-F5344CB8AC3E}">
        <p14:creationId xmlns:p14="http://schemas.microsoft.com/office/powerpoint/2010/main" val="39504405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ental Health, Mental, Health, Head, Depression">
            <a:extLst>
              <a:ext uri="{FF2B5EF4-FFF2-40B4-BE49-F238E27FC236}">
                <a16:creationId xmlns:a16="http://schemas.microsoft.com/office/drawing/2014/main" id="{7A23C7EB-4AC7-418C-B9B4-F74118DE3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3" b="9130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48C7A6-84B6-4D1B-BEA9-8D90E20BE031}"/>
              </a:ext>
            </a:extLst>
          </p:cNvPr>
          <p:cNvSpPr txBox="1">
            <a:spLocks/>
          </p:cNvSpPr>
          <p:nvPr/>
        </p:nvSpPr>
        <p:spPr>
          <a:xfrm>
            <a:off x="804672" y="342006"/>
            <a:ext cx="3879232" cy="2248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u="sng" dirty="0"/>
              <a:t>Thank You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08AA2-4552-4ED5-B7E6-44858826FB96}"/>
              </a:ext>
            </a:extLst>
          </p:cNvPr>
          <p:cNvSpPr txBox="1">
            <a:spLocks/>
          </p:cNvSpPr>
          <p:nvPr/>
        </p:nvSpPr>
        <p:spPr>
          <a:xfrm>
            <a:off x="804672" y="2726652"/>
            <a:ext cx="3205463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Richard Kim</a:t>
            </a:r>
          </a:p>
          <a:p>
            <a:pPr marL="0" indent="0">
              <a:buNone/>
            </a:pPr>
            <a:r>
              <a:rPr lang="en-US" dirty="0"/>
              <a:t>richardk@smu.edu</a:t>
            </a:r>
          </a:p>
        </p:txBody>
      </p:sp>
    </p:spTree>
    <p:extLst>
      <p:ext uri="{BB962C8B-B14F-4D97-AF65-F5344CB8AC3E}">
        <p14:creationId xmlns:p14="http://schemas.microsoft.com/office/powerpoint/2010/main" val="3310546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0B727-7667-4783-8F2C-65D7BFE1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519" y="615847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Richard Kim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D318B-2864-449D-8BE3-FA59CDCA9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519" y="2108538"/>
            <a:ext cx="5689478" cy="4044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richardk@smu.edu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SJ Design Studio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Center Counseling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Master’s Student at Southern Methodist University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A0BC164-269C-424A-8789-B7630B30D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698"/>
          <a:stretch/>
        </p:blipFill>
        <p:spPr>
          <a:xfrm>
            <a:off x="7057675" y="1463415"/>
            <a:ext cx="2166549" cy="2166549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98350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6CEC-19BC-4EED-948D-68B1C3A2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23" y="424924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u="sng" dirty="0">
                <a:latin typeface="Albany AMT" panose="020B0604020202020204" pitchFamily="34" charset="0"/>
                <a:cs typeface="Albany AMT" panose="020B0604020202020204" pitchFamily="34" charset="0"/>
              </a:rPr>
              <a:t>Imputation Plan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469E1772-656D-46C4-AC08-995ED1097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036513"/>
              </p:ext>
            </p:extLst>
          </p:nvPr>
        </p:nvGraphicFramePr>
        <p:xfrm>
          <a:off x="836823" y="3359214"/>
          <a:ext cx="488048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641">
                  <a:extLst>
                    <a:ext uri="{9D8B030D-6E8A-4147-A177-3AD203B41FA5}">
                      <a16:colId xmlns:a16="http://schemas.microsoft.com/office/drawing/2014/main" val="4148794850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3830149764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2657081668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1293873751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2602805846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3027338549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76925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1477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2726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428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1582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86830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74728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583031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5214C3F4-015F-4B11-812E-933AEEB8C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32060"/>
              </p:ext>
            </p:extLst>
          </p:nvPr>
        </p:nvGraphicFramePr>
        <p:xfrm>
          <a:off x="6189295" y="3359214"/>
          <a:ext cx="488048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641">
                  <a:extLst>
                    <a:ext uri="{9D8B030D-6E8A-4147-A177-3AD203B41FA5}">
                      <a16:colId xmlns:a16="http://schemas.microsoft.com/office/drawing/2014/main" val="4148794850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3830149764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2657081668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1293873751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2602805846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3027338549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76925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1477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2726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428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1582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86830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74728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5830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734A505-C2F3-4271-94A6-4BDAC4B95411}"/>
              </a:ext>
            </a:extLst>
          </p:cNvPr>
          <p:cNvSpPr/>
          <p:nvPr/>
        </p:nvSpPr>
        <p:spPr>
          <a:xfrm>
            <a:off x="6189296" y="3359214"/>
            <a:ext cx="2816159" cy="292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FC603B-DF53-4220-9475-9B192CBF0824}"/>
              </a:ext>
            </a:extLst>
          </p:cNvPr>
          <p:cNvSpPr/>
          <p:nvPr/>
        </p:nvSpPr>
        <p:spPr>
          <a:xfrm>
            <a:off x="4611720" y="2086954"/>
            <a:ext cx="2558473" cy="978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Income Prediction Model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693A7506-8D62-463F-B835-ADBAFDBD4791}"/>
              </a:ext>
            </a:extLst>
          </p:cNvPr>
          <p:cNvSpPr/>
          <p:nvPr/>
        </p:nvSpPr>
        <p:spPr>
          <a:xfrm flipH="1">
            <a:off x="7423313" y="2401455"/>
            <a:ext cx="1702213" cy="6640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6EAD3E1E-53C7-4183-855C-A38073D19D81}"/>
              </a:ext>
            </a:extLst>
          </p:cNvPr>
          <p:cNvSpPr/>
          <p:nvPr/>
        </p:nvSpPr>
        <p:spPr>
          <a:xfrm rot="16200000" flipH="1">
            <a:off x="3826953" y="2554172"/>
            <a:ext cx="750206" cy="566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E7A862-1037-4521-82BD-3CA57A6BCAD4}"/>
              </a:ext>
            </a:extLst>
          </p:cNvPr>
          <p:cNvSpPr/>
          <p:nvPr/>
        </p:nvSpPr>
        <p:spPr>
          <a:xfrm>
            <a:off x="9005455" y="3359214"/>
            <a:ext cx="1027988" cy="292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6DD66-5082-401D-9F42-5494592E12BF}"/>
              </a:ext>
            </a:extLst>
          </p:cNvPr>
          <p:cNvCxnSpPr/>
          <p:nvPr/>
        </p:nvCxnSpPr>
        <p:spPr>
          <a:xfrm>
            <a:off x="8534400" y="4673600"/>
            <a:ext cx="86821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C69CEC9B-BDC2-42E8-982A-079B1A776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739787"/>
              </p:ext>
            </p:extLst>
          </p:nvPr>
        </p:nvGraphicFramePr>
        <p:xfrm>
          <a:off x="836823" y="3356524"/>
          <a:ext cx="488048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641">
                  <a:extLst>
                    <a:ext uri="{9D8B030D-6E8A-4147-A177-3AD203B41FA5}">
                      <a16:colId xmlns:a16="http://schemas.microsoft.com/office/drawing/2014/main" val="4148794850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3830149764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2657081668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1293873751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2602805846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3027338549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76925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1477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2726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428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1582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86830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74728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58303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9D2B727-C638-44B2-8DE8-A91E125C4AFE}"/>
              </a:ext>
            </a:extLst>
          </p:cNvPr>
          <p:cNvSpPr/>
          <p:nvPr/>
        </p:nvSpPr>
        <p:spPr>
          <a:xfrm>
            <a:off x="3664086" y="3359214"/>
            <a:ext cx="1027988" cy="29260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8E7434-51F4-41E4-85FD-9ACEE7FDD3B2}"/>
              </a:ext>
            </a:extLst>
          </p:cNvPr>
          <p:cNvSpPr/>
          <p:nvPr/>
        </p:nvSpPr>
        <p:spPr>
          <a:xfrm>
            <a:off x="836824" y="3359214"/>
            <a:ext cx="3848322" cy="292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8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4" grpId="0" animBg="1"/>
      <p:bldP spid="14" grpId="1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6CEC-19BC-4EED-948D-68B1C3A2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23" y="424924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u="sng" dirty="0">
                <a:latin typeface="Albany AMT" panose="020B0604020202020204" pitchFamily="34" charset="0"/>
                <a:cs typeface="Albany AMT" panose="020B0604020202020204" pitchFamily="34" charset="0"/>
              </a:rPr>
              <a:t>Imputation Plan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469E1772-656D-46C4-AC08-995ED1097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34969"/>
              </p:ext>
            </p:extLst>
          </p:nvPr>
        </p:nvGraphicFramePr>
        <p:xfrm>
          <a:off x="836823" y="3359214"/>
          <a:ext cx="488048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641">
                  <a:extLst>
                    <a:ext uri="{9D8B030D-6E8A-4147-A177-3AD203B41FA5}">
                      <a16:colId xmlns:a16="http://schemas.microsoft.com/office/drawing/2014/main" val="4148794850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3830149764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2657081668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1293873751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2602805846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3027338549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76925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1477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2726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428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1582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86830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74728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583031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5214C3F4-015F-4B11-812E-933AEEB8C6E4}"/>
              </a:ext>
            </a:extLst>
          </p:cNvPr>
          <p:cNvGraphicFramePr>
            <a:graphicFrameLocks noGrp="1"/>
          </p:cNvGraphicFramePr>
          <p:nvPr/>
        </p:nvGraphicFramePr>
        <p:xfrm>
          <a:off x="6189295" y="3359214"/>
          <a:ext cx="488048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641">
                  <a:extLst>
                    <a:ext uri="{9D8B030D-6E8A-4147-A177-3AD203B41FA5}">
                      <a16:colId xmlns:a16="http://schemas.microsoft.com/office/drawing/2014/main" val="4148794850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3830149764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2657081668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1293873751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2602805846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3027338549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76925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1477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2726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428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1582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86830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74728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583031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68FC603B-DF53-4220-9475-9B192CBF0824}"/>
              </a:ext>
            </a:extLst>
          </p:cNvPr>
          <p:cNvSpPr/>
          <p:nvPr/>
        </p:nvSpPr>
        <p:spPr>
          <a:xfrm>
            <a:off x="4611720" y="2086954"/>
            <a:ext cx="2558473" cy="978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Attrition Prediction Model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693A7506-8D62-463F-B835-ADBAFDBD4791}"/>
              </a:ext>
            </a:extLst>
          </p:cNvPr>
          <p:cNvSpPr/>
          <p:nvPr/>
        </p:nvSpPr>
        <p:spPr>
          <a:xfrm rot="5400000">
            <a:off x="8698612" y="1180412"/>
            <a:ext cx="618371" cy="31689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6EAD3E1E-53C7-4183-855C-A38073D19D81}"/>
              </a:ext>
            </a:extLst>
          </p:cNvPr>
          <p:cNvSpPr/>
          <p:nvPr/>
        </p:nvSpPr>
        <p:spPr>
          <a:xfrm>
            <a:off x="2739940" y="2447171"/>
            <a:ext cx="1618660" cy="57265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C0A99032-9290-4210-B493-7E9CE2EDE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456016"/>
              </p:ext>
            </p:extLst>
          </p:nvPr>
        </p:nvGraphicFramePr>
        <p:xfrm>
          <a:off x="6189295" y="3356995"/>
          <a:ext cx="488048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641">
                  <a:extLst>
                    <a:ext uri="{9D8B030D-6E8A-4147-A177-3AD203B41FA5}">
                      <a16:colId xmlns:a16="http://schemas.microsoft.com/office/drawing/2014/main" val="4148794850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3830149764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2657081668"/>
                    </a:ext>
                  </a:extLst>
                </a:gridCol>
                <a:gridCol w="704641">
                  <a:extLst>
                    <a:ext uri="{9D8B030D-6E8A-4147-A177-3AD203B41FA5}">
                      <a16:colId xmlns:a16="http://schemas.microsoft.com/office/drawing/2014/main" val="1293873751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2602805846"/>
                    </a:ext>
                  </a:extLst>
                </a:gridCol>
                <a:gridCol w="1030961">
                  <a:extLst>
                    <a:ext uri="{9D8B030D-6E8A-4147-A177-3AD203B41FA5}">
                      <a16:colId xmlns:a16="http://schemas.microsoft.com/office/drawing/2014/main" val="3027338549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76925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1477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2726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42869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15821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686830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74728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58303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7F520993-CFFC-4228-AD0A-1CBAA9B79A3D}"/>
              </a:ext>
            </a:extLst>
          </p:cNvPr>
          <p:cNvSpPr/>
          <p:nvPr/>
        </p:nvSpPr>
        <p:spPr>
          <a:xfrm>
            <a:off x="4689322" y="3359214"/>
            <a:ext cx="1027988" cy="292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202CA6-7B98-487A-BFC7-DB53CF493434}"/>
              </a:ext>
            </a:extLst>
          </p:cNvPr>
          <p:cNvCxnSpPr/>
          <p:nvPr/>
        </p:nvCxnSpPr>
        <p:spPr>
          <a:xfrm>
            <a:off x="4218267" y="4673600"/>
            <a:ext cx="86821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B6AC037-B2FF-4AF8-868A-476E8A86A727}"/>
              </a:ext>
            </a:extLst>
          </p:cNvPr>
          <p:cNvSpPr/>
          <p:nvPr/>
        </p:nvSpPr>
        <p:spPr>
          <a:xfrm>
            <a:off x="10041793" y="3359214"/>
            <a:ext cx="1027988" cy="29260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  <p:bldP spid="17" grpId="1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sinessman, Superhero, Shadow, Brave, Motivation">
            <a:extLst>
              <a:ext uri="{FF2B5EF4-FFF2-40B4-BE49-F238E27FC236}">
                <a16:creationId xmlns:a16="http://schemas.microsoft.com/office/drawing/2014/main" id="{C38BFA46-2EE1-410F-B713-487AA54E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6604"/>
            <a:ext cx="9144000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26CEC-19BC-4EED-948D-68B1C3A2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lbany AMT" panose="020B0604020202020204" pitchFamily="34" charset="0"/>
                <a:cs typeface="Albany AMT" panose="020B0604020202020204" pitchFamily="34" charset="0"/>
              </a:rPr>
              <a:t>Monthly Income </a:t>
            </a:r>
            <a:br>
              <a:rPr lang="en-US" dirty="0">
                <a:solidFill>
                  <a:schemeClr val="bg1"/>
                </a:solidFill>
                <a:latin typeface="Albany AMT" panose="020B0604020202020204" pitchFamily="34" charset="0"/>
                <a:cs typeface="Albany AMT" panose="020B060402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lbany AMT" panose="020B0604020202020204" pitchFamily="34" charset="0"/>
                <a:cs typeface="Albany AMT" panose="020B0604020202020204" pitchFamily="34" charset="0"/>
              </a:rPr>
              <a:t>by Job Role</a:t>
            </a:r>
            <a:endParaRPr lang="en-US" dirty="0">
              <a:solidFill>
                <a:schemeClr val="bg1"/>
              </a:solidFill>
              <a:latin typeface="Albany AMT" panose="020B0604020202020204" pitchFamily="34" charset="0"/>
              <a:cs typeface="Albany AMT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F3FE-B609-44CA-8E72-C42A0C1A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30" y="1915427"/>
            <a:ext cx="6180090" cy="45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61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6888 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sinessman, Superhero, Shadow, Brave, Motivation">
            <a:extLst>
              <a:ext uri="{FF2B5EF4-FFF2-40B4-BE49-F238E27FC236}">
                <a16:creationId xmlns:a16="http://schemas.microsoft.com/office/drawing/2014/main" id="{C38BFA46-2EE1-410F-B713-487AA54E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1882" y="377361"/>
            <a:ext cx="9144000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26CEC-19BC-4EED-948D-68B1C3A2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lbany AMT" panose="020B0604020202020204" pitchFamily="34" charset="0"/>
                <a:cs typeface="Albany AMT" panose="020B0604020202020204" pitchFamily="34" charset="0"/>
              </a:rPr>
              <a:t>Years at the Company</a:t>
            </a:r>
            <a:br>
              <a:rPr lang="en-US" dirty="0">
                <a:solidFill>
                  <a:schemeClr val="bg1"/>
                </a:solidFill>
                <a:latin typeface="Albany AMT" panose="020B0604020202020204" pitchFamily="34" charset="0"/>
                <a:cs typeface="Albany AMT" panose="020B060402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lbany AMT" panose="020B0604020202020204" pitchFamily="34" charset="0"/>
                <a:cs typeface="Albany AMT" panose="020B0604020202020204" pitchFamily="34" charset="0"/>
              </a:rPr>
              <a:t>by Job Role</a:t>
            </a:r>
            <a:endParaRPr lang="en-US" dirty="0">
              <a:solidFill>
                <a:schemeClr val="bg1"/>
              </a:solidFill>
              <a:latin typeface="Albany AMT" panose="020B0604020202020204" pitchFamily="34" charset="0"/>
              <a:cs typeface="Albany AMT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B37C3-8308-48FA-A22B-1A136E41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30" y="1915425"/>
            <a:ext cx="6180090" cy="45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81B1B14-74DE-4CC7-82A6-A08CB684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48" y="2110226"/>
            <a:ext cx="2214880" cy="2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615D63-C78E-4A2F-8845-08ACBE3C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Today’s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F52D-FD6B-48DB-93B2-66EDAC52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643120"/>
            <a:ext cx="3241645" cy="1148080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2800" dirty="0"/>
              <a:t> Data Cleaning Process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3920C8-21DE-4199-B1BD-C5CFDEEDDD71}"/>
              </a:ext>
            </a:extLst>
          </p:cNvPr>
          <p:cNvSpPr txBox="1">
            <a:spLocks/>
          </p:cNvSpPr>
          <p:nvPr/>
        </p:nvSpPr>
        <p:spPr>
          <a:xfrm>
            <a:off x="4469853" y="4643120"/>
            <a:ext cx="3241645" cy="16052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Income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F5EF22-5D51-4EE1-BC34-B2D127409D5B}"/>
              </a:ext>
            </a:extLst>
          </p:cNvPr>
          <p:cNvSpPr txBox="1">
            <a:spLocks/>
          </p:cNvSpPr>
          <p:nvPr/>
        </p:nvSpPr>
        <p:spPr>
          <a:xfrm>
            <a:off x="8025911" y="4643120"/>
            <a:ext cx="3241645" cy="11480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 Attrition Model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B5B8F93E-1F81-4197-933B-18972CD2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27" y="2110225"/>
            <a:ext cx="2214881" cy="22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o, Search Engine Optimization, Search Engine">
            <a:extLst>
              <a:ext uri="{FF2B5EF4-FFF2-40B4-BE49-F238E27FC236}">
                <a16:creationId xmlns:a16="http://schemas.microsoft.com/office/drawing/2014/main" id="{CA2A729A-683A-4F86-ABFB-9D796A0AD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68" y="2110224"/>
            <a:ext cx="2214882" cy="221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97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97C1-E388-4A54-B957-0BFDE1323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 dirty="0"/>
              <a:t>Data Cleaning Process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1026" name="Picture 2" descr="Puzzle, Fits, Match, Is Missing, Hole, Blank, Game">
            <a:extLst>
              <a:ext uri="{FF2B5EF4-FFF2-40B4-BE49-F238E27FC236}">
                <a16:creationId xmlns:a16="http://schemas.microsoft.com/office/drawing/2014/main" id="{A95B2547-8B96-4CDB-B63F-92FEFA772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1" r="-1" b="28057"/>
          <a:stretch/>
        </p:blipFill>
        <p:spPr bwMode="auto">
          <a:xfrm>
            <a:off x="-1" y="-1"/>
            <a:ext cx="12198915" cy="42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99FAA87-765E-41A0-BDA8-F5CF234B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48" y="4406537"/>
            <a:ext cx="1381077" cy="138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45925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zzle, Money, Business, Finance, Solution, Success">
            <a:extLst>
              <a:ext uri="{FF2B5EF4-FFF2-40B4-BE49-F238E27FC236}">
                <a16:creationId xmlns:a16="http://schemas.microsoft.com/office/drawing/2014/main" id="{3F6754A4-399F-429D-8202-9E749255A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r="11232" b="2"/>
          <a:stretch/>
        </p:blipFill>
        <p:spPr bwMode="auto">
          <a:xfrm rot="3830469">
            <a:off x="-715277" y="1035790"/>
            <a:ext cx="6858000" cy="4635591"/>
          </a:xfrm>
          <a:prstGeom prst="ellipse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26CEC-19BC-4EED-948D-68B1C3A2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u="sng" dirty="0">
                <a:latin typeface="Albany AMT" panose="020B0604020202020204" pitchFamily="34" charset="0"/>
                <a:cs typeface="Albany AMT" panose="020B0604020202020204" pitchFamily="34" charset="0"/>
              </a:rPr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AA06-F4C0-4479-BCA6-84DB32FBA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dirty="0"/>
              <a:t>Income </a:t>
            </a:r>
            <a:r>
              <a:rPr lang="en-US" b="1" dirty="0"/>
              <a:t>missing</a:t>
            </a:r>
            <a:r>
              <a:rPr lang="en-US" dirty="0"/>
              <a:t> in the attrition dataset </a:t>
            </a:r>
          </a:p>
          <a:p>
            <a:r>
              <a:rPr lang="en-US" dirty="0"/>
              <a:t>Attrition </a:t>
            </a:r>
            <a:r>
              <a:rPr lang="en-US" b="1" dirty="0"/>
              <a:t>missing</a:t>
            </a:r>
            <a:r>
              <a:rPr lang="en-US" dirty="0"/>
              <a:t> in the income dataset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Can’t use income to predict attrition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190EA-5F32-451C-ADBA-6B2A40A4E7B3}"/>
              </a:ext>
            </a:extLst>
          </p:cNvPr>
          <p:cNvSpPr/>
          <p:nvPr/>
        </p:nvSpPr>
        <p:spPr>
          <a:xfrm>
            <a:off x="5882453" y="4887321"/>
            <a:ext cx="1814554" cy="15066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Delete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Monthly Income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632191-2F4A-407B-A4DE-6BF3F2BD9636}"/>
              </a:ext>
            </a:extLst>
          </p:cNvPr>
          <p:cNvSpPr/>
          <p:nvPr/>
        </p:nvSpPr>
        <p:spPr>
          <a:xfrm>
            <a:off x="8614029" y="4887322"/>
            <a:ext cx="1814554" cy="15066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Impute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Monthly Income</a:t>
            </a:r>
          </a:p>
        </p:txBody>
      </p:sp>
    </p:spTree>
    <p:extLst>
      <p:ext uri="{BB962C8B-B14F-4D97-AF65-F5344CB8AC3E}">
        <p14:creationId xmlns:p14="http://schemas.microsoft.com/office/powerpoint/2010/main" val="32421653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1138 -0.0004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97C1-E388-4A54-B957-0BFDE1323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 dirty="0"/>
              <a:t>Income Model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2050" name="Picture 2" descr="Hands, Puzzle Pieces, Connect, Connection, Cooperation">
            <a:extLst>
              <a:ext uri="{FF2B5EF4-FFF2-40B4-BE49-F238E27FC236}">
                <a16:creationId xmlns:a16="http://schemas.microsoft.com/office/drawing/2014/main" id="{DEFEC747-3B0C-4032-8ACA-4EF388CA1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7" r="-1" b="22619"/>
          <a:stretch/>
        </p:blipFill>
        <p:spPr bwMode="auto">
          <a:xfrm>
            <a:off x="-1" y="-1"/>
            <a:ext cx="12198915" cy="42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12709AC-D255-4178-899B-237D0D3B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94" y="4406537"/>
            <a:ext cx="1381076" cy="13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6766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 and notepad">
            <a:extLst>
              <a:ext uri="{FF2B5EF4-FFF2-40B4-BE49-F238E27FC236}">
                <a16:creationId xmlns:a16="http://schemas.microsoft.com/office/drawing/2014/main" id="{22817370-829D-409A-86CF-3AFA0FD82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171" b="455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EF43A-2898-40AC-A74C-C9EE6596D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604" y="653807"/>
            <a:ext cx="4242099" cy="1571233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FFFF"/>
                </a:solidFill>
              </a:rPr>
              <a:t>Predict Monthly Income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498E7-A122-47CD-9619-A4FD68051693}"/>
              </a:ext>
            </a:extLst>
          </p:cNvPr>
          <p:cNvSpPr txBox="1"/>
          <p:nvPr/>
        </p:nvSpPr>
        <p:spPr>
          <a:xfrm>
            <a:off x="944282" y="2721382"/>
            <a:ext cx="41094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/>
              <a:t> Total Working Years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/>
              <a:t> Job Level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/>
              <a:t> Job Role</a:t>
            </a:r>
          </a:p>
        </p:txBody>
      </p:sp>
    </p:spTree>
    <p:extLst>
      <p:ext uri="{BB962C8B-B14F-4D97-AF65-F5344CB8AC3E}">
        <p14:creationId xmlns:p14="http://schemas.microsoft.com/office/powerpoint/2010/main" val="159519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orkspace, Coffee, Laptop, Macbook, Eyeglasses">
            <a:extLst>
              <a:ext uri="{FF2B5EF4-FFF2-40B4-BE49-F238E27FC236}">
                <a16:creationId xmlns:a16="http://schemas.microsoft.com/office/drawing/2014/main" id="{2620E714-8485-4C34-BC06-D42421CE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03192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2C69E6-F2CF-4F48-B206-FEAEE1ABA837}"/>
              </a:ext>
            </a:extLst>
          </p:cNvPr>
          <p:cNvSpPr txBox="1">
            <a:spLocks/>
          </p:cNvSpPr>
          <p:nvPr/>
        </p:nvSpPr>
        <p:spPr>
          <a:xfrm>
            <a:off x="3109014" y="365125"/>
            <a:ext cx="8407345" cy="13255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latin typeface="Albany AMT" panose="020B0604020202020204" pitchFamily="34" charset="0"/>
                <a:cs typeface="Albany AMT" panose="020B0604020202020204" pitchFamily="34" charset="0"/>
              </a:rPr>
              <a:t>Total Working Years</a:t>
            </a:r>
          </a:p>
        </p:txBody>
      </p:sp>
      <p:pic>
        <p:nvPicPr>
          <p:cNvPr id="10" name="Picture 4" descr="Workspace, Coffee, Laptop, Macbook, Eyeglasses">
            <a:extLst>
              <a:ext uri="{FF2B5EF4-FFF2-40B4-BE49-F238E27FC236}">
                <a16:creationId xmlns:a16="http://schemas.microsoft.com/office/drawing/2014/main" id="{0EB4C487-0164-4992-9F0E-8F0C23E78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51"/>
          <a:stretch/>
        </p:blipFill>
        <p:spPr bwMode="auto">
          <a:xfrm>
            <a:off x="10319248" y="0"/>
            <a:ext cx="18727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825934-A717-4A5C-8A05-97FAD35952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09015" y="1936094"/>
            <a:ext cx="8407345" cy="45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2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ffice, Desk, Smartphone, Modern, Black, Work, Business">
            <a:extLst>
              <a:ext uri="{FF2B5EF4-FFF2-40B4-BE49-F238E27FC236}">
                <a16:creationId xmlns:a16="http://schemas.microsoft.com/office/drawing/2014/main" id="{5466E414-A84A-4B90-94E5-B7F33D5B4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ffice, Desk, Smartphone, Modern, Black, Work, Business">
            <a:extLst>
              <a:ext uri="{FF2B5EF4-FFF2-40B4-BE49-F238E27FC236}">
                <a16:creationId xmlns:a16="http://schemas.microsoft.com/office/drawing/2014/main" id="{9638B17A-8EE2-449B-A51C-80F205EDF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81"/>
          <a:stretch/>
        </p:blipFill>
        <p:spPr bwMode="auto">
          <a:xfrm>
            <a:off x="10287000" y="0"/>
            <a:ext cx="190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2C69E6-F2CF-4F48-B206-FEAEE1ABA837}"/>
              </a:ext>
            </a:extLst>
          </p:cNvPr>
          <p:cNvSpPr txBox="1">
            <a:spLocks/>
          </p:cNvSpPr>
          <p:nvPr/>
        </p:nvSpPr>
        <p:spPr>
          <a:xfrm>
            <a:off x="3104264" y="365125"/>
            <a:ext cx="8407345" cy="13255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latin typeface="Albany AMT" panose="020B0604020202020204" pitchFamily="34" charset="0"/>
                <a:cs typeface="Albany AMT" panose="020B0604020202020204" pitchFamily="34" charset="0"/>
              </a:rPr>
              <a:t>Job Level	by	Job Roles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CC755-5F0A-4B7F-ACA9-5578D8CBC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265" y="1936094"/>
            <a:ext cx="8407345" cy="45567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EEBC66-97B1-415A-85B2-3EEA30FFB0B2}"/>
              </a:ext>
            </a:extLst>
          </p:cNvPr>
          <p:cNvSpPr/>
          <p:nvPr/>
        </p:nvSpPr>
        <p:spPr>
          <a:xfrm>
            <a:off x="3592945" y="5606473"/>
            <a:ext cx="840510" cy="7481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B8DDE-7AF4-40D3-99FA-526860DC28F7}"/>
              </a:ext>
            </a:extLst>
          </p:cNvPr>
          <p:cNvSpPr/>
          <p:nvPr/>
        </p:nvSpPr>
        <p:spPr>
          <a:xfrm>
            <a:off x="4433455" y="3736109"/>
            <a:ext cx="1293090" cy="7481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D6EC29-EBE1-42CB-998A-889B498ECD9F}"/>
              </a:ext>
            </a:extLst>
          </p:cNvPr>
          <p:cNvSpPr/>
          <p:nvPr/>
        </p:nvSpPr>
        <p:spPr>
          <a:xfrm>
            <a:off x="8483600" y="3736108"/>
            <a:ext cx="1293090" cy="7481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6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2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5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1364</TotalTime>
  <Words>275</Words>
  <Application>Microsoft Office PowerPoint</Application>
  <PresentationFormat>Widescreen</PresentationFormat>
  <Paragraphs>111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Albany AMT</vt:lpstr>
      <vt:lpstr>Arial</vt:lpstr>
      <vt:lpstr>Calibri</vt:lpstr>
      <vt:lpstr>Calibri Light</vt:lpstr>
      <vt:lpstr>Calisto MT</vt:lpstr>
      <vt:lpstr>Century Schoolbook</vt:lpstr>
      <vt:lpstr>Corbel</vt:lpstr>
      <vt:lpstr>Franklin Gothic Book</vt:lpstr>
      <vt:lpstr>Wingdings</vt:lpstr>
      <vt:lpstr>Wingdings 2</vt:lpstr>
      <vt:lpstr>Office Theme</vt:lpstr>
      <vt:lpstr>Slate</vt:lpstr>
      <vt:lpstr>1_Office Theme</vt:lpstr>
      <vt:lpstr>Feathered</vt:lpstr>
      <vt:lpstr>Crop</vt:lpstr>
      <vt:lpstr>Attrition in the Workplace</vt:lpstr>
      <vt:lpstr>Richard Kim</vt:lpstr>
      <vt:lpstr>Today’s Presentation</vt:lpstr>
      <vt:lpstr>Data Cleaning Process</vt:lpstr>
      <vt:lpstr>Missing Values</vt:lpstr>
      <vt:lpstr>Income Model</vt:lpstr>
      <vt:lpstr>Predict Monthly Income</vt:lpstr>
      <vt:lpstr>PowerPoint Presentation</vt:lpstr>
      <vt:lpstr>PowerPoint Presentation</vt:lpstr>
      <vt:lpstr>Predict Monthly Income</vt:lpstr>
      <vt:lpstr>Attrition Model</vt:lpstr>
      <vt:lpstr>Predictors of Attrition</vt:lpstr>
      <vt:lpstr>Overtime Status</vt:lpstr>
      <vt:lpstr>Business Travel Frequency</vt:lpstr>
      <vt:lpstr>Years Worked with Manager</vt:lpstr>
      <vt:lpstr>PowerPoint Presentation</vt:lpstr>
      <vt:lpstr>Evaluating the Model</vt:lpstr>
      <vt:lpstr>Next Steps</vt:lpstr>
      <vt:lpstr>PowerPoint Presentation</vt:lpstr>
      <vt:lpstr>Imputation Plan</vt:lpstr>
      <vt:lpstr>Imputation Plan</vt:lpstr>
      <vt:lpstr>Monthly Income  by Job Role</vt:lpstr>
      <vt:lpstr>Years at the Company by Job Role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Attrition in the Workplace</dc:title>
  <dc:creator>Richard Kim</dc:creator>
  <cp:lastModifiedBy>Richard Kim</cp:lastModifiedBy>
  <cp:revision>33</cp:revision>
  <dcterms:created xsi:type="dcterms:W3CDTF">2021-12-06T04:56:50Z</dcterms:created>
  <dcterms:modified xsi:type="dcterms:W3CDTF">2021-12-08T10:27:36Z</dcterms:modified>
</cp:coreProperties>
</file>